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77" r:id="rId12"/>
    <p:sldId id="278" r:id="rId13"/>
    <p:sldId id="279" r:id="rId14"/>
    <p:sldId id="280" r:id="rId15"/>
    <p:sldId id="281" r:id="rId16"/>
    <p:sldId id="282" r:id="rId17"/>
    <p:sldId id="283" r:id="rId18"/>
    <p:sldId id="288" r:id="rId19"/>
    <p:sldId id="289" r:id="rId20"/>
    <p:sldId id="290" r:id="rId21"/>
    <p:sldId id="291" r:id="rId22"/>
    <p:sldId id="300" r:id="rId23"/>
    <p:sldId id="292" r:id="rId24"/>
    <p:sldId id="293" r:id="rId25"/>
    <p:sldId id="294" r:id="rId26"/>
    <p:sldId id="295" r:id="rId27"/>
    <p:sldId id="301" r:id="rId28"/>
    <p:sldId id="296" r:id="rId29"/>
    <p:sldId id="297" r:id="rId30"/>
    <p:sldId id="298" r:id="rId31"/>
    <p:sldId id="302" r:id="rId32"/>
    <p:sldId id="303"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22"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20F9B42-0CAF-45E9-BDA2-6D50EB359994}" type="datetimeFigureOut">
              <a:rPr lang="en-US" smtClean="0"/>
              <a:pPr/>
              <a:t>1/27/2016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6FA92EB-D7B0-4C98-8C5D-6126EDBCA1F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0F9B42-0CAF-45E9-BDA2-6D50EB359994}"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A92EB-D7B0-4C98-8C5D-6126EDBCA1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0F9B42-0CAF-45E9-BDA2-6D50EB359994}"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A92EB-D7B0-4C98-8C5D-6126EDBCA1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0F9B42-0CAF-45E9-BDA2-6D50EB359994}"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A92EB-D7B0-4C98-8C5D-6126EDBCA1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0F9B42-0CAF-45E9-BDA2-6D50EB359994}"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6FA92EB-D7B0-4C98-8C5D-6126EDBCA1F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0F9B42-0CAF-45E9-BDA2-6D50EB359994}"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A92EB-D7B0-4C98-8C5D-6126EDBCA1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0F9B42-0CAF-45E9-BDA2-6D50EB359994}"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A92EB-D7B0-4C98-8C5D-6126EDBCA1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0F9B42-0CAF-45E9-BDA2-6D50EB359994}"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A92EB-D7B0-4C98-8C5D-6126EDBCA1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F9B42-0CAF-45E9-BDA2-6D50EB359994}"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A92EB-D7B0-4C98-8C5D-6126EDBCA1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0F9B42-0CAF-45E9-BDA2-6D50EB359994}"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A92EB-D7B0-4C98-8C5D-6126EDBCA1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0F9B42-0CAF-45E9-BDA2-6D50EB359994}"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A92EB-D7B0-4C98-8C5D-6126EDBCA1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20F9B42-0CAF-45E9-BDA2-6D50EB359994}" type="datetimeFigureOut">
              <a:rPr lang="en-US" smtClean="0"/>
              <a:pPr/>
              <a:t>1/27/2016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6FA92EB-D7B0-4C98-8C5D-6126EDBCA1F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219199"/>
          </a:xfrm>
        </p:spPr>
        <p:txBody>
          <a:bodyPr/>
          <a:lstStyle/>
          <a:p>
            <a:r>
              <a:rPr lang="en-US" sz="5400" dirty="0" smtClean="0"/>
              <a:t>FSP</a:t>
            </a:r>
            <a:r>
              <a:rPr lang="en-US" dirty="0" smtClean="0"/>
              <a:t> </a:t>
            </a:r>
            <a:r>
              <a:rPr lang="en-US" sz="5400" dirty="0" smtClean="0"/>
              <a:t>W</a:t>
            </a:r>
            <a:r>
              <a:rPr lang="en-US" dirty="0" smtClean="0"/>
              <a:t>eb</a:t>
            </a:r>
            <a:r>
              <a:rPr lang="en-US" sz="5400" dirty="0" smtClean="0"/>
              <a:t>E</a:t>
            </a:r>
            <a:r>
              <a:rPr lang="en-US" dirty="0" smtClean="0"/>
              <a:t>x</a:t>
            </a:r>
            <a:endParaRPr lang="en-US" dirty="0"/>
          </a:p>
        </p:txBody>
      </p:sp>
      <p:sp>
        <p:nvSpPr>
          <p:cNvPr id="3" name="Subtitle 2"/>
          <p:cNvSpPr>
            <a:spLocks noGrp="1"/>
          </p:cNvSpPr>
          <p:nvPr>
            <p:ph type="subTitle" idx="1"/>
          </p:nvPr>
        </p:nvSpPr>
        <p:spPr>
          <a:xfrm>
            <a:off x="1371600" y="2819400"/>
            <a:ext cx="6400800" cy="2819400"/>
          </a:xfrm>
        </p:spPr>
        <p:txBody>
          <a:bodyPr>
            <a:normAutofit/>
          </a:bodyPr>
          <a:lstStyle/>
          <a:p>
            <a:endParaRPr lang="en-US" dirty="0" smtClean="0"/>
          </a:p>
          <a:p>
            <a:r>
              <a:rPr lang="en-US" dirty="0" smtClean="0"/>
              <a:t>January 28, 2016</a:t>
            </a:r>
            <a:endParaRPr lang="en-US" dirty="0"/>
          </a:p>
          <a:p>
            <a:r>
              <a:rPr lang="en-US" b="1" dirty="0" smtClean="0"/>
              <a:t>Recent Developments</a:t>
            </a:r>
          </a:p>
          <a:p>
            <a:endParaRPr lang="en-US" dirty="0"/>
          </a:p>
          <a:p>
            <a:r>
              <a:rPr lang="en-US" dirty="0" smtClean="0"/>
              <a:t>Douglas W. Duncan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just"/>
            <a:r>
              <a:rPr lang="en-US" dirty="0" smtClean="0"/>
              <a:t>Court found that, while son (original purchaser) had an insurable interest in his </a:t>
            </a:r>
            <a:r>
              <a:rPr lang="en-US" dirty="0" smtClean="0"/>
              <a:t>father (the insured), </a:t>
            </a:r>
            <a:r>
              <a:rPr lang="en-US" dirty="0" smtClean="0"/>
              <a:t>facts indicated that son was knowingly acting as in intermediary for the acquisition of this policy by a third party.  Therefore, bank could not rely on son's relationship to insured to establish insurable interest.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baseline="0" dirty="0" smtClean="0"/>
              <a:t>Captive Insurance Companies</a:t>
            </a:r>
            <a:endParaRPr lang="en-US" dirty="0"/>
          </a:p>
        </p:txBody>
      </p:sp>
      <p:sp>
        <p:nvSpPr>
          <p:cNvPr id="3" name="Content Placeholder 2"/>
          <p:cNvSpPr>
            <a:spLocks noGrp="1"/>
          </p:cNvSpPr>
          <p:nvPr>
            <p:ph idx="1"/>
          </p:nvPr>
        </p:nvSpPr>
        <p:spPr/>
        <p:txBody>
          <a:bodyPr>
            <a:normAutofit/>
          </a:bodyPr>
          <a:lstStyle/>
          <a:p>
            <a:pPr algn="just">
              <a:buNone/>
            </a:pPr>
            <a:r>
              <a:rPr lang="en-US" baseline="0" dirty="0" smtClean="0"/>
              <a:t>	</a:t>
            </a:r>
            <a:r>
              <a:rPr lang="en-US" baseline="0" dirty="0" smtClean="0"/>
              <a:t>Following up on our discussion of Captive Insurance Companies in the last webinar</a:t>
            </a:r>
            <a:r>
              <a:rPr lang="en-US" dirty="0" smtClean="0"/>
              <a:t> –</a:t>
            </a:r>
          </a:p>
          <a:p>
            <a:pPr algn="just">
              <a:buNone/>
            </a:pPr>
            <a:endParaRPr lang="en-US" dirty="0" smtClean="0"/>
          </a:p>
          <a:p>
            <a:pPr algn="just">
              <a:buNone/>
            </a:pPr>
            <a:r>
              <a:rPr lang="en-US" dirty="0" smtClean="0"/>
              <a:t>	Law </a:t>
            </a:r>
            <a:r>
              <a:rPr lang="en-US" dirty="0" smtClean="0"/>
              <a:t>changed at end of 2015 regarding qualification as a "small captive" under IRC §831(b).  </a:t>
            </a:r>
            <a:endParaRPr lang="en-US" dirty="0" smtClean="0"/>
          </a:p>
          <a:p>
            <a:pPr algn="just">
              <a:buNone/>
            </a:pPr>
            <a:endParaRPr lang="en-US" dirty="0" smtClean="0"/>
          </a:p>
          <a:p>
            <a:pPr algn="just">
              <a:buNone/>
            </a:pPr>
            <a:r>
              <a:rPr lang="en-US" dirty="0" smtClean="0"/>
              <a:t>	Effective </a:t>
            </a:r>
            <a:r>
              <a:rPr lang="en-US" dirty="0" smtClean="0"/>
              <a:t>for tax years beginning in 2017 and later.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algn="just">
              <a:spcAft>
                <a:spcPts val="1200"/>
              </a:spcAft>
            </a:pPr>
            <a:r>
              <a:rPr lang="en-US" baseline="0" dirty="0" smtClean="0"/>
              <a:t>In a "small captive" under §831(b) the insurance company can </a:t>
            </a:r>
            <a:r>
              <a:rPr lang="en-US" baseline="0" dirty="0" smtClean="0"/>
              <a:t>now avoid </a:t>
            </a:r>
            <a:r>
              <a:rPr lang="en-US" baseline="0" dirty="0" smtClean="0"/>
              <a:t>any income tax on up to </a:t>
            </a:r>
            <a:r>
              <a:rPr lang="en-US" baseline="0" dirty="0" smtClean="0"/>
              <a:t>$2.2 </a:t>
            </a:r>
            <a:r>
              <a:rPr lang="en-US" baseline="0" dirty="0" smtClean="0"/>
              <a:t>million of annual premium </a:t>
            </a:r>
            <a:r>
              <a:rPr lang="en-US" baseline="0" dirty="0" smtClean="0"/>
              <a:t>income (increased from $1.2 million, and now indexed for inflation.)  </a:t>
            </a:r>
          </a:p>
          <a:p>
            <a:pPr algn="just">
              <a:spcAft>
                <a:spcPts val="1200"/>
              </a:spcAft>
            </a:pPr>
            <a:endParaRPr lang="en-US" dirty="0" smtClean="0"/>
          </a:p>
          <a:p>
            <a:pPr algn="just">
              <a:spcAft>
                <a:spcPts val="1200"/>
              </a:spcAft>
            </a:pPr>
            <a:r>
              <a:rPr lang="en-US" baseline="0" dirty="0" smtClean="0"/>
              <a:t>However,</a:t>
            </a:r>
            <a:r>
              <a:rPr lang="en-US" dirty="0" smtClean="0"/>
              <a:t> in order to “pay” for that tax break (for Sen. Grassley’s constituents, the large farm co-ops), new requirements are imposed:</a:t>
            </a:r>
            <a:endParaRPr lang="en-US" baseline="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066800"/>
            <a:ext cx="8229600" cy="5242560"/>
          </a:xfrm>
        </p:spPr>
        <p:txBody>
          <a:bodyPr>
            <a:normAutofit/>
          </a:bodyPr>
          <a:lstStyle/>
          <a:p>
            <a:pPr marL="111125" indent="25400" algn="just">
              <a:buNone/>
            </a:pPr>
            <a:r>
              <a:rPr lang="en-US" dirty="0" smtClean="0"/>
              <a:t>Must now meet one of the following tests in order to qualify:</a:t>
            </a:r>
          </a:p>
          <a:p>
            <a:pPr algn="just"/>
            <a:r>
              <a:rPr lang="en-US" dirty="0" smtClean="0"/>
              <a:t>	1.	No more than 20% of the insurance company's premiums can come from any one policyholder (with related policyholders treated as one); </a:t>
            </a:r>
            <a:r>
              <a:rPr lang="en-US" u="sng" dirty="0" smtClean="0"/>
              <a:t>or</a:t>
            </a:r>
          </a:p>
          <a:p>
            <a:endParaRPr lang="en-US" dirty="0" smtClean="0"/>
          </a:p>
          <a:p>
            <a:pPr algn="just"/>
            <a:r>
              <a:rPr lang="en-US" dirty="0" smtClean="0"/>
              <a:t>	2.	Ownership of insured businesses and assets mirror (within a 2% de </a:t>
            </a:r>
            <a:r>
              <a:rPr lang="en-US" dirty="0" err="1" smtClean="0"/>
              <a:t>minimis</a:t>
            </a:r>
            <a:r>
              <a:rPr lang="en-US" dirty="0" smtClean="0"/>
              <a:t> margin) ownership of the insurance company.</a:t>
            </a:r>
            <a:r>
              <a:rPr lang="en-US" baseline="0"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111125" indent="25400" algn="just">
              <a:buNone/>
            </a:pPr>
            <a:r>
              <a:rPr lang="en-US" dirty="0" smtClean="0"/>
              <a:t>NOTE - This </a:t>
            </a:r>
            <a:r>
              <a:rPr lang="en-US" dirty="0" smtClean="0"/>
              <a:t>law appears to have been hastily written by Sen. Grassley's folks at the end of the year to get it into the Bill, and there are lots of unanswered questions which we hope will be clarified in a technical corrections Bill later.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Right to Key Person Policy Proceeds</a:t>
            </a:r>
            <a:endParaRPr lang="en-US" dirty="0"/>
          </a:p>
        </p:txBody>
      </p:sp>
      <p:sp>
        <p:nvSpPr>
          <p:cNvPr id="3" name="Content Placeholder 2"/>
          <p:cNvSpPr>
            <a:spLocks noGrp="1"/>
          </p:cNvSpPr>
          <p:nvPr>
            <p:ph idx="1"/>
          </p:nvPr>
        </p:nvSpPr>
        <p:spPr>
          <a:xfrm>
            <a:off x="457200" y="1828800"/>
            <a:ext cx="8229600" cy="4480560"/>
          </a:xfrm>
        </p:spPr>
        <p:txBody>
          <a:bodyPr>
            <a:normAutofit/>
          </a:bodyPr>
          <a:lstStyle/>
          <a:p>
            <a:pPr marL="111125" indent="25400" algn="just">
              <a:spcAft>
                <a:spcPts val="1200"/>
              </a:spcAft>
              <a:buNone/>
            </a:pPr>
            <a:r>
              <a:rPr lang="en-US" dirty="0" smtClean="0"/>
              <a:t>FACTS - </a:t>
            </a:r>
            <a:r>
              <a:rPr lang="en-US" dirty="0" smtClean="0"/>
              <a:t>Insured was a partner in an accounting firm </a:t>
            </a:r>
            <a:r>
              <a:rPr lang="en-US" dirty="0" smtClean="0"/>
              <a:t>(“Firm”), </a:t>
            </a:r>
            <a:r>
              <a:rPr lang="en-US" dirty="0" smtClean="0"/>
              <a:t>and Firm purchased key man life insurance on its partners.  </a:t>
            </a:r>
            <a:endParaRPr lang="en-US" dirty="0" smtClean="0"/>
          </a:p>
          <a:p>
            <a:pPr marL="111125" indent="25400" algn="just">
              <a:spcAft>
                <a:spcPts val="1200"/>
              </a:spcAft>
              <a:buNone/>
            </a:pPr>
            <a:r>
              <a:rPr lang="en-US" dirty="0" smtClean="0"/>
              <a:t>Under </a:t>
            </a:r>
            <a:r>
              <a:rPr lang="en-US" dirty="0" smtClean="0"/>
              <a:t>a "Retirement Agreement" with partners, the Firm was obligated to make payments to a retired partner and had the right to continue to own the life insurance policy.  </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399"/>
            <a:ext cx="8229600" cy="5181601"/>
          </a:xfrm>
        </p:spPr>
        <p:txBody>
          <a:bodyPr>
            <a:normAutofit/>
          </a:bodyPr>
          <a:lstStyle/>
          <a:p>
            <a:pPr marL="111125" indent="25400" algn="just">
              <a:spcAft>
                <a:spcPts val="1200"/>
              </a:spcAft>
              <a:buNone/>
            </a:pPr>
            <a:r>
              <a:rPr lang="en-US" dirty="0" smtClean="0"/>
              <a:t>The Retirement Agreement provided, </a:t>
            </a:r>
            <a:r>
              <a:rPr lang="en-US" dirty="0" smtClean="0"/>
              <a:t>"</a:t>
            </a:r>
            <a:r>
              <a:rPr lang="en-US" i="1" dirty="0" smtClean="0"/>
              <a:t>If the Company does not desire to continue to pay for and maintain any such policy, the Company shall give (Insured) prior written notice and the opportunity to purchase such policy</a:t>
            </a:r>
            <a:r>
              <a:rPr lang="en-US" dirty="0" smtClean="0"/>
              <a:t>.“</a:t>
            </a:r>
          </a:p>
          <a:p>
            <a:pPr marL="111125" indent="25400" algn="just">
              <a:spcAft>
                <a:spcPts val="1200"/>
              </a:spcAft>
              <a:buNone/>
            </a:pPr>
            <a:r>
              <a:rPr lang="en-US" dirty="0" smtClean="0"/>
              <a:t>Insured retired and Firm retained the policy.  Later, the remaining partners merged their firm with another accounting firm ("</a:t>
            </a:r>
            <a:r>
              <a:rPr lang="en-US" dirty="0" err="1" smtClean="0"/>
              <a:t>NewFirm</a:t>
            </a:r>
            <a:r>
              <a:rPr lang="en-US" dirty="0" smtClean="0"/>
              <a:t>").  </a:t>
            </a:r>
            <a:r>
              <a:rPr lang="en-US" dirty="0" err="1" smtClean="0"/>
              <a:t>NewFirm</a:t>
            </a:r>
            <a:r>
              <a:rPr lang="en-US" dirty="0" smtClean="0"/>
              <a:t> also agreed to be responsible for payment of retirement benefits to Insured after the merger.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a:bodyPr>
          <a:lstStyle/>
          <a:p>
            <a:pPr marL="111125" indent="25400">
              <a:buNone/>
            </a:pPr>
            <a:r>
              <a:rPr lang="en-US" dirty="0" smtClean="0"/>
              <a:t>     A </a:t>
            </a:r>
            <a:r>
              <a:rPr lang="en-US" dirty="0" smtClean="0"/>
              <a:t>few years later, Firm filed notice of intent to dissolve, but did not complete the dissolution or otherwise distribute the policies before Insured's death.  Firm also never gave notice of intent not to continue the policy, triggering Insured's option to buy it.</a:t>
            </a:r>
          </a:p>
          <a:p>
            <a:pPr marL="111125" indent="25400">
              <a:buNone/>
            </a:pPr>
            <a:r>
              <a:rPr lang="en-US" dirty="0" smtClean="0"/>
              <a:t>     Insured then dies</a:t>
            </a:r>
            <a:r>
              <a:rPr lang="en-US" dirty="0" smtClean="0"/>
              <a:t>, and both Firm and Insured's family claimed the proceeds of the policy.  </a:t>
            </a:r>
            <a:endParaRPr lang="en-US" dirty="0" smtClean="0"/>
          </a:p>
          <a:p>
            <a:pPr marL="111125" indent="25400">
              <a:buNone/>
            </a:pPr>
            <a:r>
              <a:rPr lang="en-US" dirty="0" smtClean="0"/>
              <a:t>     Court </a:t>
            </a:r>
            <a:r>
              <a:rPr lang="en-US" dirty="0" smtClean="0"/>
              <a:t>decided that Firm had not yet dissolved or liquidated its assets, and was entitled to continue to own the policy, and was therefore entitled to the death proceeds.</a:t>
            </a:r>
            <a:r>
              <a:rPr lang="en-US" baseline="0"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dirty="0" smtClean="0"/>
              <a:t>“PATH”</a:t>
            </a:r>
            <a:r>
              <a:rPr lang="en-US" dirty="0" smtClean="0"/>
              <a:t/>
            </a:r>
            <a:br>
              <a:rPr lang="en-US" dirty="0" smtClean="0"/>
            </a:br>
            <a:r>
              <a:rPr lang="en-US" dirty="0" smtClean="0"/>
              <a:t>Act Provisions</a:t>
            </a:r>
            <a:endParaRPr lang="en-US" dirty="0"/>
          </a:p>
        </p:txBody>
      </p:sp>
      <p:sp>
        <p:nvSpPr>
          <p:cNvPr id="3" name="Content Placeholder 2"/>
          <p:cNvSpPr>
            <a:spLocks noGrp="1"/>
          </p:cNvSpPr>
          <p:nvPr>
            <p:ph idx="1"/>
          </p:nvPr>
        </p:nvSpPr>
        <p:spPr>
          <a:xfrm>
            <a:off x="457200" y="2362200"/>
            <a:ext cx="8229600" cy="3962400"/>
          </a:xfrm>
        </p:spPr>
        <p:txBody>
          <a:bodyPr>
            <a:normAutofit/>
          </a:bodyPr>
          <a:lstStyle/>
          <a:p>
            <a:pPr marL="111125" indent="25400">
              <a:buNone/>
            </a:pPr>
            <a:r>
              <a:rPr lang="en-US" dirty="0" smtClean="0"/>
              <a:t>The PATH Act, though primarily a tax extender package, offers </a:t>
            </a:r>
            <a:r>
              <a:rPr lang="en-US" dirty="0" smtClean="0"/>
              <a:t>significantly more </a:t>
            </a:r>
            <a:r>
              <a:rPr lang="en-US" dirty="0" smtClean="0"/>
              <a:t>than prior tax extender legislation by making several individual, charitable </a:t>
            </a:r>
            <a:r>
              <a:rPr lang="en-US" dirty="0" smtClean="0"/>
              <a:t>and business </a:t>
            </a:r>
            <a:r>
              <a:rPr lang="en-US" dirty="0" smtClean="0"/>
              <a:t>tax credits and deductions </a:t>
            </a:r>
            <a:r>
              <a:rPr lang="en-US" u="sng" dirty="0" smtClean="0"/>
              <a:t>permanent</a:t>
            </a:r>
            <a:r>
              <a:rPr lang="en-US" dirty="0" smtClean="0"/>
              <a:t>, rather than subject to the uncertainty </a:t>
            </a:r>
            <a:r>
              <a:rPr lang="en-US" dirty="0" smtClean="0"/>
              <a:t>of annual </a:t>
            </a:r>
            <a:r>
              <a:rPr lang="en-US" dirty="0" smtClean="0"/>
              <a:t>renewal. </a:t>
            </a:r>
            <a:r>
              <a:rPr lang="en-US" dirty="0" smtClean="0"/>
              <a:t> Some </a:t>
            </a:r>
            <a:r>
              <a:rPr lang="en-US" dirty="0" smtClean="0"/>
              <a:t>of these permanent tax provisions include: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spcAft>
                <a:spcPts val="600"/>
              </a:spcAft>
            </a:pPr>
            <a:r>
              <a:rPr lang="en-US" dirty="0" smtClean="0"/>
              <a:t>Availability of a deduction for state and local sales taxes in lieu of state and local income taxes</a:t>
            </a:r>
            <a:r>
              <a:rPr lang="en-US" dirty="0" smtClean="0"/>
              <a:t>,</a:t>
            </a:r>
          </a:p>
          <a:p>
            <a:pPr>
              <a:spcAft>
                <a:spcPts val="600"/>
              </a:spcAft>
            </a:pPr>
            <a:r>
              <a:rPr lang="en-US" dirty="0" smtClean="0"/>
              <a:t>Exclusion of up to $100,000 of qualified charitable distributions from IRAs of account holders at least age 70 </a:t>
            </a:r>
            <a:r>
              <a:rPr lang="en-US" dirty="0" smtClean="0"/>
              <a:t>½,</a:t>
            </a:r>
          </a:p>
          <a:p>
            <a:pPr>
              <a:spcAft>
                <a:spcPts val="600"/>
              </a:spcAft>
            </a:pPr>
            <a:r>
              <a:rPr lang="en-US" dirty="0" smtClean="0"/>
              <a:t>Extension of higher small business expensing limitation and phase-out amounts under Internal Revenue Code (“Code”) §179, and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normAutofit/>
          </a:bodyPr>
          <a:lstStyle/>
          <a:p>
            <a:pPr algn="ctr"/>
            <a:r>
              <a:rPr lang="en-US" dirty="0" smtClean="0"/>
              <a:t>Validity of Beneficiary Change</a:t>
            </a:r>
            <a:endParaRPr lang="en-US" dirty="0"/>
          </a:p>
        </p:txBody>
      </p:sp>
      <p:sp>
        <p:nvSpPr>
          <p:cNvPr id="3" name="Content Placeholder 2"/>
          <p:cNvSpPr>
            <a:spLocks noGrp="1"/>
          </p:cNvSpPr>
          <p:nvPr>
            <p:ph idx="1"/>
          </p:nvPr>
        </p:nvSpPr>
        <p:spPr>
          <a:xfrm>
            <a:off x="457200" y="2819400"/>
            <a:ext cx="8229600" cy="3353116"/>
          </a:xfrm>
        </p:spPr>
        <p:txBody>
          <a:bodyPr/>
          <a:lstStyle/>
          <a:p>
            <a:pPr algn="just">
              <a:buNone/>
            </a:pPr>
            <a:r>
              <a:rPr lang="en-US" baseline="0" dirty="0" smtClean="0"/>
              <a:t>	</a:t>
            </a:r>
            <a:r>
              <a:rPr lang="en-US" dirty="0" smtClean="0"/>
              <a:t>FACTS -  </a:t>
            </a:r>
          </a:p>
          <a:p>
            <a:pPr algn="just">
              <a:buNone/>
            </a:pPr>
            <a:r>
              <a:rPr lang="en-US" dirty="0" smtClean="0"/>
              <a:t>	</a:t>
            </a:r>
            <a:r>
              <a:rPr lang="en-US" dirty="0" err="1" smtClean="0"/>
              <a:t>Lorina</a:t>
            </a:r>
            <a:r>
              <a:rPr lang="en-US" dirty="0" smtClean="0"/>
              <a:t> </a:t>
            </a:r>
            <a:r>
              <a:rPr lang="en-US" dirty="0" smtClean="0"/>
              <a:t>Drummond was a divorced mother of two children.  She was not close to her children, and had not seen either of them for years before her death.  She suffered a stroke in 2005 and moved in with a friend, Gloria Washington, in St. Petersburg, Florida in 2006. </a:t>
            </a:r>
            <a:r>
              <a:rPr lang="en-US" baseline="0"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gn="just">
              <a:spcAft>
                <a:spcPts val="1200"/>
              </a:spcAft>
            </a:pPr>
            <a:r>
              <a:rPr lang="en-US" dirty="0" smtClean="0"/>
              <a:t>The 100% exclusion of gain on the sale of qualified small business stock held over five years by non-corporate taxpayers.  </a:t>
            </a:r>
          </a:p>
          <a:p>
            <a:pPr algn="just">
              <a:spcAft>
                <a:spcPts val="1200"/>
              </a:spcAft>
              <a:buNone/>
            </a:pPr>
            <a:r>
              <a:rPr lang="en-US" dirty="0" smtClean="0"/>
              <a:t>NOTE – This may offer great value in the use of Split-Dollar insurance plans by a C corporation.</a:t>
            </a:r>
          </a:p>
          <a:p>
            <a:pPr algn="just">
              <a:spcAft>
                <a:spcPts val="1200"/>
              </a:spcAft>
              <a:buNone/>
            </a:pPr>
            <a:r>
              <a:rPr lang="en-US" dirty="0" smtClean="0"/>
              <a:t>	</a:t>
            </a:r>
            <a:r>
              <a:rPr lang="en-US" dirty="0" smtClean="0"/>
              <a:t>C </a:t>
            </a:r>
            <a:r>
              <a:rPr lang="en-US" dirty="0" err="1" smtClean="0"/>
              <a:t>corp</a:t>
            </a:r>
            <a:r>
              <a:rPr lang="en-US" dirty="0" smtClean="0"/>
              <a:t> pays federal income tax on the first $50,000 of its earnings at only a 15% rate.</a:t>
            </a:r>
          </a:p>
          <a:p>
            <a:pPr algn="just">
              <a:spcAft>
                <a:spcPts val="1200"/>
              </a:spcAft>
              <a:buNone/>
            </a:pPr>
            <a:r>
              <a:rPr lang="en-US" dirty="0" smtClean="0"/>
              <a:t>	</a:t>
            </a:r>
            <a:r>
              <a:rPr lang="en-US" dirty="0" smtClean="0"/>
              <a:t>Those funds can be “advanced” to an owner through a split-dollar loan arrangement, with the corporation accruing a “receivable”.</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spcAft>
                <a:spcPts val="600"/>
              </a:spcAft>
              <a:buNone/>
            </a:pPr>
            <a:endParaRPr lang="en-US" dirty="0" smtClean="0"/>
          </a:p>
          <a:p>
            <a:pPr algn="just">
              <a:buNone/>
            </a:pPr>
            <a:r>
              <a:rPr lang="en-US" dirty="0"/>
              <a:t>	</a:t>
            </a:r>
            <a:r>
              <a:rPr lang="en-US" dirty="0" smtClean="0"/>
              <a:t>When the owner is ready to retire, he could dissolve the C </a:t>
            </a:r>
            <a:r>
              <a:rPr lang="en-US" dirty="0" err="1" smtClean="0"/>
              <a:t>corp</a:t>
            </a:r>
            <a:r>
              <a:rPr lang="en-US" dirty="0" smtClean="0"/>
              <a:t> free of any income tax, and receive the split-dollar receivable.  He can </a:t>
            </a:r>
            <a:r>
              <a:rPr lang="en-US" dirty="0" smtClean="0"/>
              <a:t>then begin a plan of withdrawals and loans from the policy to supplement retirement income.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Income Taxation</a:t>
            </a:r>
            <a:br>
              <a:rPr lang="en-US" dirty="0" smtClean="0"/>
            </a:br>
            <a:r>
              <a:rPr lang="en-US" dirty="0" smtClean="0"/>
              <a:t>of Trusts</a:t>
            </a:r>
            <a:endParaRPr lang="en-US" dirty="0"/>
          </a:p>
        </p:txBody>
      </p:sp>
      <p:sp>
        <p:nvSpPr>
          <p:cNvPr id="3" name="Content Placeholder 2"/>
          <p:cNvSpPr>
            <a:spLocks noGrp="1"/>
          </p:cNvSpPr>
          <p:nvPr>
            <p:ph idx="1"/>
          </p:nvPr>
        </p:nvSpPr>
        <p:spPr/>
        <p:txBody>
          <a:bodyPr>
            <a:normAutofit lnSpcReduction="10000"/>
          </a:bodyPr>
          <a:lstStyle/>
          <a:p>
            <a:pPr marL="111125" indent="25400">
              <a:buNone/>
            </a:pPr>
            <a:r>
              <a:rPr lang="en-US" dirty="0" smtClean="0"/>
              <a:t>CONTEXT - Client or existing trust owns low-basis stock which is to be sold and reinvested.  Client's state imposes a 6% income tax on the realized capital gain, which Client would like to avoid</a:t>
            </a:r>
            <a:r>
              <a:rPr lang="en-US" dirty="0" smtClean="0"/>
              <a:t>.</a:t>
            </a:r>
          </a:p>
          <a:p>
            <a:pPr marL="111125" indent="25400">
              <a:buNone/>
            </a:pPr>
            <a:endParaRPr lang="en-US" dirty="0" smtClean="0"/>
          </a:p>
          <a:p>
            <a:pPr marL="111125" indent="25400">
              <a:buNone/>
            </a:pPr>
            <a:r>
              <a:rPr lang="en-US" dirty="0" smtClean="0"/>
              <a:t>	</a:t>
            </a:r>
            <a:r>
              <a:rPr lang="en-US" dirty="0" smtClean="0"/>
              <a:t>"ING" Trusts - approved by IRS in two rulings.  Letter Rulings 201510001 and 201510008.   "ING" trusts are created by taxpayers who want to shift state income taxation to a tax-favorable state without making a taxable gift.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spcAft>
                <a:spcPts val="600"/>
              </a:spcAft>
            </a:pPr>
            <a:r>
              <a:rPr lang="en-US" dirty="0" smtClean="0"/>
              <a:t>The trust must avoid being classified as a grantor trust for either federal or state income tax purposes.  Otherwise trust income would be taxed to the grantor, presumably in the state of the grantor’s domicile, at higher state income tax rates.   </a:t>
            </a:r>
            <a:endParaRPr lang="en-US" dirty="0" smtClean="0"/>
          </a:p>
          <a:p>
            <a:pPr algn="just">
              <a:spcAft>
                <a:spcPts val="600"/>
              </a:spcAft>
            </a:pPr>
            <a:r>
              <a:rPr lang="en-US" dirty="0" smtClean="0"/>
              <a:t>ING </a:t>
            </a:r>
            <a:r>
              <a:rPr lang="en-US" dirty="0" smtClean="0"/>
              <a:t>trusts are often used for a pending sale of a low-basis asset (which does not have an inherent tax </a:t>
            </a:r>
            <a:r>
              <a:rPr lang="en-US" dirty="0" err="1" smtClean="0"/>
              <a:t>situs</a:t>
            </a:r>
            <a:r>
              <a:rPr lang="en-US" dirty="0" smtClean="0"/>
              <a:t> in the grantor's state) where the grantor lives in a state (such as Georgia) with significant state income tax.</a:t>
            </a:r>
            <a:r>
              <a:rPr lang="en-US" baseline="0"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dirty="0" smtClean="0"/>
              <a:t>Many conflicting laws from state to state asserting taxing jurisdiction where the Donor was a state resident, or where a beneficiary is a state resident, or where the trust is created under the Will of decedent in that state even though no contact with the trustee, the property, or any beneficiary. </a:t>
            </a:r>
            <a:r>
              <a:rPr lang="en-US" dirty="0" smtClean="0"/>
              <a:t> Upon challenge, many of these principals have been struck down by the courts.</a:t>
            </a:r>
            <a:r>
              <a:rPr lang="en-US" baseline="0"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r>
              <a:rPr lang="en-US" dirty="0" smtClean="0"/>
              <a:t>a.   In Georgia, O.C.G.A. §48-7-22 imposes the state income tax on "resident fiduciaries and nonresident fiduciaries: (A) Receiving income from business done in this state' or (B) Managing funds or property located in this state; or (C) Managing funds or property for the benefit of a resident of this state." </a:t>
            </a:r>
          </a:p>
          <a:p>
            <a:endParaRPr lang="en-US" dirty="0" smtClean="0"/>
          </a:p>
          <a:p>
            <a:r>
              <a:rPr lang="en-US" dirty="0" smtClean="0"/>
              <a:t>b</a:t>
            </a:r>
            <a:r>
              <a:rPr lang="en-US" dirty="0" smtClean="0"/>
              <a:t>.   In </a:t>
            </a:r>
            <a:r>
              <a:rPr lang="en-US" u="sng" dirty="0" err="1" smtClean="0"/>
              <a:t>Kaestner</a:t>
            </a:r>
            <a:r>
              <a:rPr lang="en-US" u="sng" dirty="0" smtClean="0"/>
              <a:t> Family Trust v. North Carolina, </a:t>
            </a:r>
            <a:r>
              <a:rPr lang="en-US" dirty="0" smtClean="0"/>
              <a:t>2015 WL 1880607 (NC Super. Ct). the NC statute subjecting the trust to NC taxation on undistributed income because one of the trust beneficiaries became a resident of NC was found unconstitutional.  The court said that you must purposefully avail yourself of benefits of the law of a state to be subject to tax in that state</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lgn="just"/>
            <a:r>
              <a:rPr lang="en-US" dirty="0" smtClean="0"/>
              <a:t>Substantial authority that a Georgia resident could move the low-basis stock to an ING trust in favorable state (Delaware, Nevada, etc), where Trustee could sell and realize gain without being taxed by Georgia.  Georgia's only theory of taxing jurisdiction would be that there are potential beneficiaries living in Georgia, and </a:t>
            </a:r>
            <a:r>
              <a:rPr lang="en-US" dirty="0" err="1" smtClean="0"/>
              <a:t>Kaestner</a:t>
            </a:r>
            <a:r>
              <a:rPr lang="en-US" dirty="0" smtClean="0"/>
              <a:t> court (not precedent in GA but persuasive) would say that is unconstitutional.</a:t>
            </a:r>
            <a:r>
              <a:rPr lang="en-US" baseline="0" dirty="0" smtClean="0"/>
              <a:t>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lstStyle/>
          <a:p>
            <a:r>
              <a:rPr lang="en-US" dirty="0" smtClean="0"/>
              <a:t>Charitable Planning in</a:t>
            </a:r>
            <a:br>
              <a:rPr lang="en-US" dirty="0" smtClean="0"/>
            </a:br>
            <a:r>
              <a:rPr lang="en-US" dirty="0" smtClean="0"/>
              <a:t>Sale of S Corporations</a:t>
            </a:r>
            <a:endParaRPr lang="en-US" dirty="0"/>
          </a:p>
        </p:txBody>
      </p:sp>
      <p:sp>
        <p:nvSpPr>
          <p:cNvPr id="3" name="Content Placeholder 2"/>
          <p:cNvSpPr>
            <a:spLocks noGrp="1"/>
          </p:cNvSpPr>
          <p:nvPr>
            <p:ph idx="1"/>
          </p:nvPr>
        </p:nvSpPr>
        <p:spPr>
          <a:xfrm>
            <a:off x="457200" y="2667000"/>
            <a:ext cx="8229600" cy="2971800"/>
          </a:xfrm>
        </p:spPr>
        <p:txBody>
          <a:bodyPr/>
          <a:lstStyle/>
          <a:p>
            <a:pPr marL="111125" indent="25400" algn="just">
              <a:buNone/>
            </a:pPr>
            <a:r>
              <a:rPr lang="en-US" dirty="0" smtClean="0"/>
              <a:t>There is increased activity in the sale of closely-held businesses, and may sellers would like to use that as an opportunity to divert a part of the sale proceeds to charity.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229600" cy="5471160"/>
          </a:xfrm>
        </p:spPr>
        <p:txBody>
          <a:bodyPr/>
          <a:lstStyle/>
          <a:p>
            <a:pPr algn="just"/>
            <a:r>
              <a:rPr lang="en-US" dirty="0" smtClean="0"/>
              <a:t>The goals are </a:t>
            </a:r>
            <a:endParaRPr lang="en-US" dirty="0" smtClean="0"/>
          </a:p>
          <a:p>
            <a:pPr algn="just">
              <a:buNone/>
            </a:pPr>
            <a:r>
              <a:rPr lang="en-US" dirty="0" smtClean="0"/>
              <a:t>	</a:t>
            </a:r>
            <a:r>
              <a:rPr lang="en-US" dirty="0" smtClean="0"/>
              <a:t>	(</a:t>
            </a:r>
            <a:r>
              <a:rPr lang="en-US" dirty="0" err="1" smtClean="0"/>
              <a:t>i</a:t>
            </a:r>
            <a:r>
              <a:rPr lang="en-US" dirty="0" smtClean="0"/>
              <a:t>) get a charitable income tax deduction for the value of the proceeds diverted to charity</a:t>
            </a:r>
            <a:r>
              <a:rPr lang="en-US" dirty="0" smtClean="0"/>
              <a:t>,</a:t>
            </a:r>
          </a:p>
          <a:p>
            <a:pPr algn="just">
              <a:buNone/>
            </a:pPr>
            <a:r>
              <a:rPr lang="en-US" dirty="0" smtClean="0"/>
              <a:t>	</a:t>
            </a:r>
            <a:r>
              <a:rPr lang="en-US" dirty="0" smtClean="0"/>
              <a:t>	(</a:t>
            </a:r>
            <a:r>
              <a:rPr lang="en-US" dirty="0" smtClean="0"/>
              <a:t>ii) avoid the donor's recognition of gain on that portion of the sale, and </a:t>
            </a:r>
            <a:endParaRPr lang="en-US" dirty="0" smtClean="0"/>
          </a:p>
          <a:p>
            <a:pPr algn="just">
              <a:buNone/>
            </a:pPr>
            <a:r>
              <a:rPr lang="en-US" dirty="0" smtClean="0"/>
              <a:t>	</a:t>
            </a:r>
            <a:r>
              <a:rPr lang="en-US" dirty="0" smtClean="0"/>
              <a:t>	(</a:t>
            </a:r>
            <a:r>
              <a:rPr lang="en-US" dirty="0" smtClean="0"/>
              <a:t>iii) avoid imposition of tax on unrelated business taxable income ("UBIT") of the charitable entity.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394960"/>
          </a:xfrm>
        </p:spPr>
        <p:txBody>
          <a:bodyPr/>
          <a:lstStyle/>
          <a:p>
            <a:pPr algn="just"/>
            <a:r>
              <a:rPr lang="en-US" dirty="0" smtClean="0"/>
              <a:t>Gift of S </a:t>
            </a:r>
            <a:r>
              <a:rPr lang="en-US" dirty="0" err="1" smtClean="0"/>
              <a:t>corp</a:t>
            </a:r>
            <a:r>
              <a:rPr lang="en-US" dirty="0" smtClean="0"/>
              <a:t> shares to a charity will result in recognition of UBIT for any K-1 income reported to the charity and for any gain realized on the sale of the shares or the company's sale of assets</a:t>
            </a:r>
            <a:r>
              <a:rPr lang="en-US" dirty="0" smtClean="0"/>
              <a:t>.</a:t>
            </a:r>
          </a:p>
          <a:p>
            <a:pPr algn="just"/>
            <a:endParaRPr lang="en-US" dirty="0" smtClean="0"/>
          </a:p>
          <a:p>
            <a:pPr algn="just"/>
            <a:r>
              <a:rPr lang="en-US" dirty="0" smtClean="0"/>
              <a:t>It is possible for the donor to use an "option" to accomplish these goals, where the option is given to a charity, and then purchased from the charity by the buyer of the company.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40363"/>
          </a:xfrm>
        </p:spPr>
        <p:txBody>
          <a:bodyPr>
            <a:normAutofit/>
          </a:bodyPr>
          <a:lstStyle/>
          <a:p>
            <a:pPr algn="just">
              <a:buNone/>
            </a:pPr>
            <a:r>
              <a:rPr lang="en-US" baseline="0" dirty="0" smtClean="0"/>
              <a:t>	</a:t>
            </a:r>
            <a:r>
              <a:rPr lang="en-US" dirty="0" smtClean="0"/>
              <a:t>On May 21, 2011 </a:t>
            </a:r>
            <a:r>
              <a:rPr lang="en-US" dirty="0" err="1" smtClean="0"/>
              <a:t>Lorina</a:t>
            </a:r>
            <a:r>
              <a:rPr lang="en-US" dirty="0" smtClean="0"/>
              <a:t> executed a change of beneficiary form for her MetLife policy and named Gloria as the sole beneficiary. She lived with Gloria until her death on April 20, 2013</a:t>
            </a:r>
            <a:r>
              <a:rPr lang="en-US" dirty="0" smtClean="0"/>
              <a:t>.</a:t>
            </a:r>
          </a:p>
          <a:p>
            <a:pPr algn="just">
              <a:buNone/>
            </a:pPr>
            <a:endParaRPr lang="en-US" dirty="0" smtClean="0"/>
          </a:p>
          <a:p>
            <a:pPr algn="just">
              <a:buNone/>
            </a:pPr>
            <a:r>
              <a:rPr lang="en-US" dirty="0" smtClean="0"/>
              <a:t>    </a:t>
            </a:r>
            <a:r>
              <a:rPr lang="en-US" dirty="0" err="1" smtClean="0"/>
              <a:t>Lorina's</a:t>
            </a:r>
            <a:r>
              <a:rPr lang="en-US" dirty="0" smtClean="0"/>
              <a:t> children (and others) made a claim for the insurance proceeds, along with Gloria.  MetLife filed an </a:t>
            </a:r>
            <a:r>
              <a:rPr lang="en-US" dirty="0" err="1" smtClean="0"/>
              <a:t>interpleader</a:t>
            </a:r>
            <a:r>
              <a:rPr lang="en-US" dirty="0" smtClean="0"/>
              <a:t> and paid the money into the court.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algn="just">
              <a:buNone/>
            </a:pPr>
            <a:r>
              <a:rPr lang="en-US" dirty="0" smtClean="0"/>
              <a:t>EXAMPLE - In </a:t>
            </a:r>
            <a:r>
              <a:rPr lang="en-US" dirty="0" smtClean="0"/>
              <a:t>an asset sale, the S corporation could issue an option pursuant to which the option holder would be entitled to purchase 10% of the corporation's assets for a strike price of $1.00.  </a:t>
            </a:r>
            <a:endParaRPr lang="en-US" dirty="0" smtClean="0"/>
          </a:p>
          <a:p>
            <a:pPr algn="just">
              <a:buNone/>
            </a:pPr>
            <a:endParaRPr lang="en-US" dirty="0" smtClean="0"/>
          </a:p>
          <a:p>
            <a:pPr algn="just">
              <a:buNone/>
            </a:pPr>
            <a:r>
              <a:rPr lang="en-US" dirty="0" smtClean="0"/>
              <a:t>		The </a:t>
            </a:r>
            <a:r>
              <a:rPr lang="en-US" dirty="0" smtClean="0"/>
              <a:t>corporation would make an absolute gift of that option to a donor advised fund controlled by the shareholder and her family. </a:t>
            </a:r>
            <a:r>
              <a:rPr lang="en-US" dirty="0" smtClean="0"/>
              <a:t> </a:t>
            </a:r>
          </a:p>
          <a:p>
            <a:pPr algn="just">
              <a:buNone/>
            </a:pPr>
            <a:endParaRPr lang="en-US" dirty="0" smtClean="0"/>
          </a:p>
          <a:p>
            <a:pPr algn="just">
              <a:buNone/>
            </a:pPr>
            <a:r>
              <a:rPr lang="en-US" dirty="0" smtClean="0"/>
              <a:t>		The charitable deduction would be passed out to the shareholder on the annual K-1.</a:t>
            </a:r>
            <a:endParaRPr lang="en-US" dirty="0" smtClean="0"/>
          </a:p>
          <a:p>
            <a:pPr algn="just">
              <a:buNone/>
            </a:pPr>
            <a:endParaRPr lang="en-US" dirty="0"/>
          </a:p>
          <a:p>
            <a:pPr algn="just">
              <a:buNone/>
            </a:pPr>
            <a:r>
              <a:rPr lang="en-US" dirty="0" smtClean="0"/>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18760"/>
          </a:xfrm>
        </p:spPr>
        <p:txBody>
          <a:bodyPr/>
          <a:lstStyle/>
          <a:p>
            <a:r>
              <a:rPr lang="en-US" dirty="0" smtClean="0"/>
              <a:t>If the purchaser is buying all of the assets of the company for $2,000,000, then the purchaser would first buy the option from the charity for $199,999.00 ($2,000,000 x 10%, less the $1 strike price).  </a:t>
            </a:r>
            <a:endParaRPr lang="en-US" dirty="0" smtClean="0"/>
          </a:p>
          <a:p>
            <a:r>
              <a:rPr lang="en-US" dirty="0" smtClean="0"/>
              <a:t>The </a:t>
            </a:r>
            <a:r>
              <a:rPr lang="en-US" dirty="0" smtClean="0"/>
              <a:t>purchaser would then deliver the option and $1.00 at closing in payment for 10% of the assets being purchased.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699760"/>
          </a:xfrm>
        </p:spPr>
        <p:txBody>
          <a:bodyPr>
            <a:normAutofit lnSpcReduction="10000"/>
          </a:bodyPr>
          <a:lstStyle/>
          <a:p>
            <a:r>
              <a:rPr lang="en-US" dirty="0" smtClean="0"/>
              <a:t>This strategy can be used for sale of stock or assets, or a stock sale coupled with a §338(h)(10) election.  When used for the sale of assets, it can be used for specifically designated assets of the corporation, such as tangible personal property (§1245 property) in order to maximize the tax savings</a:t>
            </a:r>
            <a:r>
              <a:rPr lang="en-US" dirty="0" smtClean="0"/>
              <a:t>.</a:t>
            </a:r>
          </a:p>
          <a:p>
            <a:r>
              <a:rPr lang="en-US" dirty="0" smtClean="0"/>
              <a:t>May not be able to use this option strategy where the charitable entity is a charitable remainder trust (PLR 9501004).  However, we have been able to work out a charitable gift annuity arrangement with a public charity in which is created a result virtually identical to that which would flow from a CRT.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en-US" dirty="0" smtClean="0"/>
              <a:t>The End</a:t>
            </a:r>
            <a:endParaRPr lang="en-US" dirty="0"/>
          </a:p>
        </p:txBody>
      </p:sp>
      <p:sp>
        <p:nvSpPr>
          <p:cNvPr id="3" name="Content Placeholder 2"/>
          <p:cNvSpPr>
            <a:spLocks noGrp="1"/>
          </p:cNvSpPr>
          <p:nvPr>
            <p:ph idx="1"/>
          </p:nvPr>
        </p:nvSpPr>
        <p:spPr/>
        <p:txBody>
          <a:bodyPr>
            <a:normAutofit/>
          </a:bodyPr>
          <a:lstStyle/>
          <a:p>
            <a:endParaRPr lang="en-US" dirty="0" smtClean="0"/>
          </a:p>
          <a:p>
            <a:pPr>
              <a:buNone/>
            </a:pPr>
            <a:endParaRPr lang="en-US" dirty="0" smtClean="0"/>
          </a:p>
          <a:p>
            <a:endParaRPr lang="en-US" dirty="0"/>
          </a:p>
          <a:p>
            <a:endParaRPr lang="en-US" dirty="0"/>
          </a:p>
          <a:p>
            <a:pPr>
              <a:buNone/>
            </a:pPr>
            <a:endParaRPr lang="en-US" dirty="0"/>
          </a:p>
        </p:txBody>
      </p:sp>
      <p:pic>
        <p:nvPicPr>
          <p:cNvPr id="4" name="Picture 3" descr="DWD LDGMH Letterhead.jpg"/>
          <p:cNvPicPr>
            <a:picLocks noChangeAspect="1"/>
          </p:cNvPicPr>
          <p:nvPr/>
        </p:nvPicPr>
        <p:blipFill>
          <a:blip r:embed="rId2" cstate="print"/>
          <a:stretch>
            <a:fillRect/>
          </a:stretch>
        </p:blipFill>
        <p:spPr>
          <a:xfrm>
            <a:off x="914400" y="4572000"/>
            <a:ext cx="7236714" cy="1622298"/>
          </a:xfrm>
          <a:prstGeom prst="rect">
            <a:avLst/>
          </a:prstGeom>
        </p:spPr>
      </p:pic>
      <p:sp>
        <p:nvSpPr>
          <p:cNvPr id="5" name="TextBox 4"/>
          <p:cNvSpPr txBox="1"/>
          <p:nvPr/>
        </p:nvSpPr>
        <p:spPr>
          <a:xfrm>
            <a:off x="990600" y="1828800"/>
            <a:ext cx="7162800" cy="2862322"/>
          </a:xfrm>
          <a:prstGeom prst="rect">
            <a:avLst/>
          </a:prstGeom>
          <a:noFill/>
        </p:spPr>
        <p:txBody>
          <a:bodyPr wrap="square" rtlCol="0">
            <a:spAutoFit/>
          </a:bodyPr>
          <a:lstStyle/>
          <a:p>
            <a:endParaRPr lang="en-US" dirty="0" smtClean="0"/>
          </a:p>
          <a:p>
            <a:pPr algn="ctr"/>
            <a:r>
              <a:rPr lang="en-US" dirty="0" smtClean="0"/>
              <a:t>IRS Circular 230 Notice:</a:t>
            </a:r>
          </a:p>
          <a:p>
            <a:pPr algn="just"/>
            <a:r>
              <a:rPr lang="en-US" dirty="0" smtClean="0"/>
              <a:t>To ensure compliance with requirements imposed by the IRS, we inform you that any U.S. tax advice contained in this communication (including any attachments) is not intended or written to be used, and cannot be used, for the purpose of (</a:t>
            </a:r>
            <a:r>
              <a:rPr lang="en-US" dirty="0" err="1" smtClean="0"/>
              <a:t>i</a:t>
            </a:r>
            <a:r>
              <a:rPr lang="en-US" dirty="0" smtClean="0"/>
              <a:t>) avoiding penalties under the Internal Revenue Code or (ii) promoting, marketing or recommending to another party any transaction or matter addressed herein.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normAutofit/>
          </a:bodyPr>
          <a:lstStyle/>
          <a:p>
            <a:pPr algn="just">
              <a:spcAft>
                <a:spcPts val="1200"/>
              </a:spcAft>
              <a:buNone/>
            </a:pPr>
            <a:r>
              <a:rPr lang="en-US" dirty="0" smtClean="0"/>
              <a:t>	</a:t>
            </a:r>
            <a:r>
              <a:rPr lang="en-US" dirty="0" smtClean="0"/>
              <a:t> Children alleged that </a:t>
            </a:r>
            <a:r>
              <a:rPr lang="en-US" dirty="0" err="1" smtClean="0"/>
              <a:t>Lorina</a:t>
            </a:r>
            <a:r>
              <a:rPr lang="en-US" dirty="0" smtClean="0"/>
              <a:t> was incompetent to sign the beneficiary change, and alternatively that it was the product of undue influence by Gloria. </a:t>
            </a:r>
            <a:endParaRPr lang="en-US" dirty="0" smtClean="0"/>
          </a:p>
          <a:p>
            <a:pPr algn="just">
              <a:spcAft>
                <a:spcPts val="1200"/>
              </a:spcAft>
              <a:buNone/>
            </a:pPr>
            <a:endParaRPr lang="en-US" dirty="0" smtClean="0"/>
          </a:p>
          <a:p>
            <a:pPr algn="just">
              <a:spcAft>
                <a:spcPts val="1200"/>
              </a:spcAft>
              <a:buNone/>
            </a:pPr>
            <a:r>
              <a:rPr lang="en-US" dirty="0" smtClean="0"/>
              <a:t>	The </a:t>
            </a:r>
            <a:r>
              <a:rPr lang="en-US" dirty="0" smtClean="0"/>
              <a:t>court looked at the issue of undue influence, and applied the Florida law applicable to undue influence in the execution of a Will.  </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685800"/>
            <a:ext cx="8229600" cy="5440363"/>
          </a:xfrm>
        </p:spPr>
        <p:txBody>
          <a:bodyPr>
            <a:normAutofit/>
          </a:bodyPr>
          <a:lstStyle/>
          <a:p>
            <a:pPr algn="just">
              <a:buNone/>
            </a:pPr>
            <a:r>
              <a:rPr lang="en-US" dirty="0" smtClean="0"/>
              <a:t>	The </a:t>
            </a:r>
            <a:r>
              <a:rPr lang="en-US" dirty="0" smtClean="0"/>
              <a:t>court noted the following factors as “</a:t>
            </a:r>
            <a:r>
              <a:rPr lang="en-US" dirty="0" smtClean="0"/>
              <a:t>warning signs</a:t>
            </a:r>
            <a:r>
              <a:rPr lang="en-US" dirty="0" smtClean="0"/>
              <a:t>” of active procurement</a:t>
            </a:r>
            <a:r>
              <a:rPr lang="en-US" dirty="0" smtClean="0"/>
              <a:t>:</a:t>
            </a:r>
          </a:p>
          <a:p>
            <a:pPr algn="just">
              <a:buNone/>
            </a:pPr>
            <a:endParaRPr lang="en-US" dirty="0" smtClean="0"/>
          </a:p>
          <a:p>
            <a:pPr algn="just"/>
            <a:r>
              <a:rPr lang="en-US" dirty="0" smtClean="0"/>
              <a:t>The presence of the beneficiary at the execution of the </a:t>
            </a:r>
            <a:r>
              <a:rPr lang="en-US" dirty="0" smtClean="0"/>
              <a:t>will - </a:t>
            </a:r>
            <a:r>
              <a:rPr lang="en-US" u="sng" dirty="0" smtClean="0"/>
              <a:t>MOST </a:t>
            </a:r>
            <a:r>
              <a:rPr lang="en-US" u="sng" dirty="0" smtClean="0"/>
              <a:t>IMPORTANT</a:t>
            </a:r>
            <a:endParaRPr lang="en-US" dirty="0" smtClean="0"/>
          </a:p>
          <a:p>
            <a:pPr algn="just"/>
            <a:r>
              <a:rPr lang="en-US" dirty="0" smtClean="0"/>
              <a:t>The beneficiary recommending an attorney to create the will</a:t>
            </a:r>
            <a:r>
              <a:rPr lang="en-US" dirty="0" smtClean="0"/>
              <a:t>;</a:t>
            </a:r>
          </a:p>
          <a:p>
            <a:pPr algn="just"/>
            <a:r>
              <a:rPr lang="en-US" dirty="0" smtClean="0"/>
              <a:t>The beneficiary instructing the attorney on the preparation of the will</a:t>
            </a:r>
            <a:r>
              <a:rPr lang="en-US" dirty="0" smtClean="0"/>
              <a:t>;</a:t>
            </a:r>
          </a:p>
          <a:p>
            <a:pPr algn="just"/>
            <a:r>
              <a:rPr lang="en-US" dirty="0" smtClean="0"/>
              <a:t>Securing the witnesses to the will by the beneficiary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30763"/>
          </a:xfrm>
        </p:spPr>
        <p:txBody>
          <a:bodyPr>
            <a:normAutofit/>
          </a:bodyPr>
          <a:lstStyle/>
          <a:p>
            <a:pPr algn="just">
              <a:buNone/>
            </a:pPr>
            <a:r>
              <a:rPr lang="en-US" dirty="0" smtClean="0"/>
              <a:t>	</a:t>
            </a:r>
            <a:endParaRPr lang="en-US" dirty="0"/>
          </a:p>
        </p:txBody>
      </p:sp>
      <p:sp>
        <p:nvSpPr>
          <p:cNvPr id="4" name="TextBox 3"/>
          <p:cNvSpPr txBox="1"/>
          <p:nvPr/>
        </p:nvSpPr>
        <p:spPr>
          <a:xfrm>
            <a:off x="685800" y="457200"/>
            <a:ext cx="7772400" cy="10001250"/>
          </a:xfrm>
          <a:prstGeom prst="rect">
            <a:avLst/>
          </a:prstGeom>
          <a:noFill/>
        </p:spPr>
        <p:txBody>
          <a:bodyPr wrap="square" rtlCol="0">
            <a:spAutoFit/>
          </a:bodyPr>
          <a:lstStyle/>
          <a:p>
            <a:pPr algn="just"/>
            <a:r>
              <a:rPr lang="en-US" sz="2800" dirty="0" smtClean="0"/>
              <a:t>In this instance, the court found that Gloria </a:t>
            </a:r>
            <a:r>
              <a:rPr lang="en-US" sz="2800" dirty="0" smtClean="0"/>
              <a:t>:</a:t>
            </a:r>
          </a:p>
          <a:p>
            <a:pPr marL="514350" indent="-514350" algn="just">
              <a:buAutoNum type="arabicParenBoth"/>
            </a:pPr>
            <a:r>
              <a:rPr lang="en-US" sz="2800" dirty="0" smtClean="0"/>
              <a:t>filled </a:t>
            </a:r>
            <a:r>
              <a:rPr lang="en-US" sz="2800" dirty="0" smtClean="0"/>
              <a:t>out the beneficiary designation form for </a:t>
            </a:r>
            <a:r>
              <a:rPr lang="en-US" sz="2800" dirty="0" err="1" smtClean="0"/>
              <a:t>Lorina</a:t>
            </a:r>
            <a:r>
              <a:rPr lang="en-US" sz="2800" dirty="0" smtClean="0"/>
              <a:t>, </a:t>
            </a:r>
            <a:endParaRPr lang="en-US" sz="2800" dirty="0" smtClean="0"/>
          </a:p>
          <a:p>
            <a:pPr marL="514350" indent="-514350" algn="just">
              <a:buAutoNum type="arabicParenBoth"/>
            </a:pPr>
            <a:r>
              <a:rPr lang="en-US" sz="2800" dirty="0" smtClean="0"/>
              <a:t>procured </a:t>
            </a:r>
            <a:r>
              <a:rPr lang="en-US" sz="2800" dirty="0" smtClean="0"/>
              <a:t>the witnesses (Gloria’s husband and daughter), and </a:t>
            </a:r>
            <a:endParaRPr lang="en-US" sz="2800" dirty="0" smtClean="0"/>
          </a:p>
          <a:p>
            <a:pPr marL="514350" indent="-514350" algn="just">
              <a:buAutoNum type="arabicParenBoth"/>
            </a:pPr>
            <a:r>
              <a:rPr lang="en-US" sz="2800" dirty="0" smtClean="0"/>
              <a:t>mailed </a:t>
            </a:r>
            <a:r>
              <a:rPr lang="en-US" sz="2800" dirty="0" smtClean="0"/>
              <a:t>the beneficiary designation to MetLife</a:t>
            </a:r>
            <a:r>
              <a:rPr lang="en-US" sz="2800" dirty="0" smtClean="0"/>
              <a:t>.</a:t>
            </a:r>
          </a:p>
          <a:p>
            <a:pPr marL="514350" indent="-514350" algn="just"/>
            <a:endParaRPr lang="en-US" sz="2800" dirty="0" smtClean="0"/>
          </a:p>
          <a:p>
            <a:pPr algn="just"/>
            <a:r>
              <a:rPr lang="en-US" sz="2800" dirty="0" smtClean="0"/>
              <a:t>Because of Gloria’s active participation in </a:t>
            </a:r>
            <a:r>
              <a:rPr lang="en-US" sz="2800" dirty="0" smtClean="0"/>
              <a:t>the beneficiary </a:t>
            </a:r>
            <a:r>
              <a:rPr lang="en-US" sz="2800" dirty="0" smtClean="0"/>
              <a:t>designation change, the court stated that the burden of proof was shifted to Gloria, who had to show by a preponderance of the evidence that </a:t>
            </a:r>
            <a:r>
              <a:rPr lang="en-US" sz="2800" dirty="0" err="1" smtClean="0"/>
              <a:t>Lorina</a:t>
            </a:r>
            <a:r>
              <a:rPr lang="en-US" sz="2800" dirty="0" smtClean="0"/>
              <a:t> was competent and acted of her own free will in changing the beneficiary.</a:t>
            </a:r>
            <a:endParaRPr lang="en-US" sz="2800" dirty="0" smtClean="0"/>
          </a:p>
          <a:p>
            <a:pPr algn="just"/>
            <a:endParaRPr lang="en-US" sz="2800" dirty="0" smtClean="0"/>
          </a:p>
          <a:p>
            <a:pPr algn="just"/>
            <a:endParaRPr lang="en-US" sz="2800" dirty="0" smtClean="0"/>
          </a:p>
          <a:p>
            <a:pPr algn="just"/>
            <a:endParaRPr lang="en-US" sz="2800" dirty="0" smtClean="0"/>
          </a:p>
          <a:p>
            <a:pPr algn="just"/>
            <a:endParaRPr lang="en-US" sz="2800" dirty="0" smtClean="0"/>
          </a:p>
          <a:p>
            <a:pPr algn="just"/>
            <a:endParaRPr lang="en-US" sz="2800" dirty="0" smtClean="0"/>
          </a:p>
          <a:p>
            <a:pPr algn="just"/>
            <a:endParaRPr lang="en-US" sz="2800" dirty="0" smtClean="0"/>
          </a:p>
          <a:p>
            <a:pPr algn="just"/>
            <a:endParaRPr lang="en-US" sz="2800" dirty="0" smtClean="0"/>
          </a:p>
          <a:p>
            <a:pPr algn="just"/>
            <a:endParaRPr lang="en-US" sz="2800" dirty="0" smtClean="0"/>
          </a:p>
          <a:p>
            <a:pPr algn="just"/>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71160"/>
          </a:xfrm>
        </p:spPr>
        <p:txBody>
          <a:bodyPr/>
          <a:lstStyle/>
          <a:p>
            <a:pPr marL="111125" indent="25400" algn="just">
              <a:buNone/>
            </a:pPr>
            <a:r>
              <a:rPr lang="en-US" dirty="0" smtClean="0"/>
              <a:t>Evidence of Gloria’s competency </a:t>
            </a:r>
            <a:r>
              <a:rPr lang="en-US" dirty="0" smtClean="0"/>
              <a:t>included the testimony of Gloria and five other witnesses.  The evidence also included notations from her medical file from February 24, 2011 stating that she was “feeling fine and doing fairly well.”  In addition, a social services interview from October 28, 2010 also indicated that </a:t>
            </a:r>
            <a:r>
              <a:rPr lang="en-US" dirty="0" err="1" smtClean="0"/>
              <a:t>Lorina</a:t>
            </a:r>
            <a:r>
              <a:rPr lang="en-US" dirty="0" smtClean="0"/>
              <a:t> was “happy with her </a:t>
            </a:r>
            <a:r>
              <a:rPr lang="en-US" dirty="0" smtClean="0"/>
              <a:t>living </a:t>
            </a:r>
            <a:r>
              <a:rPr lang="en-US" dirty="0" smtClean="0"/>
              <a:t>situation</a:t>
            </a:r>
            <a:r>
              <a:rPr lang="en-US" dirty="0" smtClean="0"/>
              <a:t>.”</a:t>
            </a:r>
          </a:p>
          <a:p>
            <a:pPr marL="111125" indent="25400" algn="just">
              <a:buNone/>
            </a:pPr>
            <a:endParaRPr lang="en-US" dirty="0" smtClean="0"/>
          </a:p>
          <a:p>
            <a:pPr marL="111125" indent="25400" algn="just">
              <a:buNone/>
            </a:pPr>
            <a:r>
              <a:rPr lang="en-US" dirty="0" smtClean="0"/>
              <a:t>Result – the beneficiary change in favor of Gloria was upheld.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STOLI Cases</a:t>
            </a:r>
            <a:endParaRPr lang="en-US" dirty="0"/>
          </a:p>
        </p:txBody>
      </p:sp>
      <p:sp>
        <p:nvSpPr>
          <p:cNvPr id="3" name="Content Placeholder 2"/>
          <p:cNvSpPr>
            <a:spLocks noGrp="1"/>
          </p:cNvSpPr>
          <p:nvPr>
            <p:ph idx="1"/>
          </p:nvPr>
        </p:nvSpPr>
        <p:spPr/>
        <p:txBody>
          <a:bodyPr/>
          <a:lstStyle/>
          <a:p>
            <a:pPr marL="111125" indent="25400" algn="just">
              <a:buNone/>
            </a:pPr>
            <a:r>
              <a:rPr lang="en-US" dirty="0" smtClean="0"/>
              <a:t>A.  On appeal to the Seventh Circuit (from case we discussed previously), the court found that</a:t>
            </a:r>
          </a:p>
          <a:p>
            <a:pPr algn="just"/>
            <a:r>
              <a:rPr lang="en-US" dirty="0" smtClean="0"/>
              <a:t>The </a:t>
            </a:r>
            <a:r>
              <a:rPr lang="en-US" u="sng" dirty="0" smtClean="0"/>
              <a:t>named </a:t>
            </a:r>
            <a:r>
              <a:rPr lang="en-US" u="sng" dirty="0" err="1" smtClean="0"/>
              <a:t>insureds</a:t>
            </a:r>
            <a:r>
              <a:rPr lang="en-US" u="sng" dirty="0" smtClean="0"/>
              <a:t> were used by the defendants as “puppets” and the policies were “bets by strangers</a:t>
            </a:r>
            <a:r>
              <a:rPr lang="en-US" u="sng" dirty="0" smtClean="0"/>
              <a:t>.”</a:t>
            </a:r>
          </a:p>
          <a:p>
            <a:pPr algn="just"/>
            <a:r>
              <a:rPr lang="en-US" dirty="0" smtClean="0"/>
              <a:t>B</a:t>
            </a:r>
            <a:r>
              <a:rPr lang="en-US" dirty="0" smtClean="0"/>
              <a:t>ecause the insurance company had been a victim </a:t>
            </a:r>
            <a:r>
              <a:rPr lang="en-US" dirty="0" smtClean="0"/>
              <a:t>without blame</a:t>
            </a:r>
            <a:r>
              <a:rPr lang="en-US" dirty="0" smtClean="0"/>
              <a:t>, insurance company could retain all of the premiums.</a:t>
            </a:r>
          </a:p>
          <a:p>
            <a:pPr algn="just"/>
            <a:r>
              <a:rPr lang="en-US" dirty="0" smtClean="0"/>
              <a:t>Defendants were required to pay legal fees.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57200"/>
            <a:ext cx="8229600" cy="5852160"/>
          </a:xfrm>
        </p:spPr>
        <p:txBody>
          <a:bodyPr>
            <a:normAutofit/>
          </a:bodyPr>
          <a:lstStyle/>
          <a:p>
            <a:pPr algn="just">
              <a:buNone/>
            </a:pPr>
            <a:r>
              <a:rPr lang="en-US" dirty="0" smtClean="0"/>
              <a:t>B.  Insurable Interest</a:t>
            </a:r>
          </a:p>
          <a:p>
            <a:pPr algn="just"/>
            <a:r>
              <a:rPr lang="en-US" dirty="0" smtClean="0"/>
              <a:t>In </a:t>
            </a:r>
            <a:r>
              <a:rPr lang="en-US" u="sng" dirty="0" err="1" smtClean="0"/>
              <a:t>Lincolnway</a:t>
            </a:r>
            <a:r>
              <a:rPr lang="en-US" u="sng" dirty="0" smtClean="0"/>
              <a:t> Community Bank v. Allianz Life Insurance Company of </a:t>
            </a:r>
            <a:r>
              <a:rPr lang="en-US" u="sng" dirty="0" smtClean="0"/>
              <a:t>North America</a:t>
            </a:r>
            <a:r>
              <a:rPr lang="en-US" dirty="0" smtClean="0"/>
              <a:t>, the STOLI promoters tried to use the insured’s son as applicant to avoid insurable interest issue.</a:t>
            </a:r>
          </a:p>
          <a:p>
            <a:pPr algn="just"/>
            <a:r>
              <a:rPr lang="en-US" dirty="0" smtClean="0"/>
              <a:t>Insured's son purchased a policy on his father's life, with premiums financed by bank which was regularly engaged in providing financing for policies which were expected to ultimately be transferred to an investor.  Nine months after purchase of policy, son transferred policy to a third party, who subsequently transferred it to the bank (in satisfaction of the loan).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1489</TotalTime>
  <Words>1776</Words>
  <Application>Microsoft Office PowerPoint</Application>
  <PresentationFormat>On-screen Show (4:3)</PresentationFormat>
  <Paragraphs>118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Apex</vt:lpstr>
      <vt:lpstr>FSP WebEx</vt:lpstr>
      <vt:lpstr>Validity of Beneficiary Change</vt:lpstr>
      <vt:lpstr>Slide 3</vt:lpstr>
      <vt:lpstr>Slide 4</vt:lpstr>
      <vt:lpstr>Slide 5</vt:lpstr>
      <vt:lpstr>Slide 6</vt:lpstr>
      <vt:lpstr>Slide 7</vt:lpstr>
      <vt:lpstr>More STOLI Cases</vt:lpstr>
      <vt:lpstr>Slide 9</vt:lpstr>
      <vt:lpstr>Slide 10</vt:lpstr>
      <vt:lpstr>Captive Insurance Companies</vt:lpstr>
      <vt:lpstr>Slide 12</vt:lpstr>
      <vt:lpstr>Slide 13</vt:lpstr>
      <vt:lpstr>Slide 14</vt:lpstr>
      <vt:lpstr>Right to Key Person Policy Proceeds</vt:lpstr>
      <vt:lpstr>Slide 16</vt:lpstr>
      <vt:lpstr>Slide 17</vt:lpstr>
      <vt:lpstr>“PATH” Act Provisions</vt:lpstr>
      <vt:lpstr>Slide 19</vt:lpstr>
      <vt:lpstr>Slide 20</vt:lpstr>
      <vt:lpstr>Slide 21</vt:lpstr>
      <vt:lpstr>State Income Taxation of Trusts</vt:lpstr>
      <vt:lpstr>Slide 23</vt:lpstr>
      <vt:lpstr>Slide 24</vt:lpstr>
      <vt:lpstr>Slide 25</vt:lpstr>
      <vt:lpstr>Slide 26</vt:lpstr>
      <vt:lpstr>Charitable Planning in Sale of S Corporations</vt:lpstr>
      <vt:lpstr>Slide 28</vt:lpstr>
      <vt:lpstr>Slide 29</vt:lpstr>
      <vt:lpstr>Slide 30</vt:lpstr>
      <vt:lpstr>Slide 31</vt:lpstr>
      <vt:lpstr>Slide 32</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FSP WebEx</dc:title>
  <dc:creator>Doug</dc:creator>
  <cp:lastModifiedBy>Doug</cp:lastModifiedBy>
  <cp:revision>54</cp:revision>
  <dcterms:created xsi:type="dcterms:W3CDTF">2015-10-13T17:21:44Z</dcterms:created>
  <dcterms:modified xsi:type="dcterms:W3CDTF">2016-01-28T12:47:44Z</dcterms:modified>
</cp:coreProperties>
</file>